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CACF-2AFE-4D03-A26D-02FE2B740F1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0D3EC-8249-4376-8CCA-313BC29191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16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CACF-2AFE-4D03-A26D-02FE2B740F1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0D3EC-8249-4376-8CCA-313BC29191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986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CACF-2AFE-4D03-A26D-02FE2B740F1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0D3EC-8249-4376-8CCA-313BC29191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048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CACF-2AFE-4D03-A26D-02FE2B740F1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0D3EC-8249-4376-8CCA-313BC29191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423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CACF-2AFE-4D03-A26D-02FE2B740F1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0D3EC-8249-4376-8CCA-313BC29191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730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CACF-2AFE-4D03-A26D-02FE2B740F1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0D3EC-8249-4376-8CCA-313BC29191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047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CACF-2AFE-4D03-A26D-02FE2B740F1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0D3EC-8249-4376-8CCA-313BC29191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954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CACF-2AFE-4D03-A26D-02FE2B740F1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0D3EC-8249-4376-8CCA-313BC29191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759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CACF-2AFE-4D03-A26D-02FE2B740F1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0D3EC-8249-4376-8CCA-313BC29191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760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CACF-2AFE-4D03-A26D-02FE2B740F1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0D3EC-8249-4376-8CCA-313BC29191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958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CACF-2AFE-4D03-A26D-02FE2B740F1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0D3EC-8249-4376-8CCA-313BC29191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353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3CACF-2AFE-4D03-A26D-02FE2B740F1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0D3EC-8249-4376-8CCA-313BC29191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335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548679"/>
            <a:ext cx="727280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Признаки разновидностей</a:t>
            </a:r>
          </a:p>
          <a:p>
            <a:r>
              <a:rPr lang="ru-RU" dirty="0"/>
              <a:t>1. Остистость, то есть наличие или отсутствие на колосе остей.</a:t>
            </a:r>
          </a:p>
          <a:p>
            <a:r>
              <a:rPr lang="ru-RU" dirty="0"/>
              <a:t>2. </a:t>
            </a:r>
            <a:r>
              <a:rPr lang="ru-RU" dirty="0" err="1"/>
              <a:t>Опушенность</a:t>
            </a:r>
            <a:r>
              <a:rPr lang="ru-RU" dirty="0"/>
              <a:t> колосковых чешуи или отсутствие </a:t>
            </a:r>
            <a:r>
              <a:rPr lang="ru-RU" dirty="0" err="1"/>
              <a:t>опушения</a:t>
            </a:r>
            <a:r>
              <a:rPr lang="ru-RU" dirty="0"/>
              <a:t> (голые чешуи).</a:t>
            </a:r>
          </a:p>
          <a:p>
            <a:r>
              <a:rPr lang="ru-RU" dirty="0"/>
              <a:t>3. Окраска колоса, которая в основных тонах бывает белой, красной и черной.</a:t>
            </a:r>
          </a:p>
          <a:p>
            <a:r>
              <a:rPr lang="ru-RU" dirty="0"/>
              <a:t>4. Окраска остей, которая либо одинакова с окраской колоса, либо черная – у белых и красных колосьев.</a:t>
            </a:r>
          </a:p>
          <a:p>
            <a:r>
              <a:rPr lang="ru-RU" dirty="0"/>
              <a:t>5. Окраска зерна, которая также условно называется белой и красной.</a:t>
            </a:r>
          </a:p>
        </p:txBody>
      </p:sp>
      <p:pic>
        <p:nvPicPr>
          <p:cNvPr id="3074" name="Picture 2" descr="Озимая пшеница (разновидности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6020" y="3106548"/>
            <a:ext cx="4680520" cy="3407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3017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673654"/>
              </p:ext>
            </p:extLst>
          </p:nvPr>
        </p:nvGraphicFramePr>
        <p:xfrm>
          <a:off x="273224" y="410279"/>
          <a:ext cx="8424935" cy="6179672"/>
        </p:xfrm>
        <a:graphic>
          <a:graphicData uri="http://schemas.openxmlformats.org/drawingml/2006/table">
            <a:tbl>
              <a:tblPr/>
              <a:tblGrid>
                <a:gridCol w="2258963"/>
                <a:gridCol w="1633842"/>
                <a:gridCol w="1378110"/>
                <a:gridCol w="1051340"/>
                <a:gridCol w="1051340"/>
                <a:gridCol w="1051340"/>
              </a:tblGrid>
              <a:tr h="136407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</a:t>
                      </a:r>
                    </a:p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разновидностей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Остистость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Опушенность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колосковых чешуи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Окраска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25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колоса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остей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зерна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377684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Albidum</a:t>
                      </a:r>
                      <a:endParaRPr lang="en-US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Альбидум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Безостый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опушенные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Белая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Белое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377684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Lutescens</a:t>
                      </a:r>
                      <a:endParaRPr lang="en-US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Лютесценс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Безостый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опушенные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Белая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377684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Milturum</a:t>
                      </a:r>
                      <a:endParaRPr lang="en-US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Мильтурум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Безостый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опушенные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Красная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377684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Alborubrum</a:t>
                      </a:r>
                      <a:endParaRPr lang="en-US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Альборубрум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Безостый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опушенные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Красная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Белое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49832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Erytrospermum</a:t>
                      </a:r>
                      <a:endParaRPr lang="en-US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Эритроспермум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Остистый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опушенные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Белая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Белая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377684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Graecum</a:t>
                      </a:r>
                      <a:endParaRPr lang="en-US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Грекум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Остистый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опушенные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Белая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Белая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Белое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377684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Ferrugineum</a:t>
                      </a:r>
                      <a:endParaRPr lang="en-US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Ферругинеум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Остистый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опушенные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Красная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Красная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377684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Erythroleucon</a:t>
                      </a:r>
                      <a:endParaRPr lang="en-US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Эритролеукон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Остистый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опушенные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Красная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Красная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Белое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377684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Nigriaristatum</a:t>
                      </a:r>
                      <a:endParaRPr lang="en-US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Нигриаристатум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Остистый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опушенные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Белая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Черная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377684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Caesiu</a:t>
                      </a:r>
                      <a:endParaRPr lang="en-US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Цезиум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Остистый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опушенные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Серая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Красная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445524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Pyrothrix</a:t>
                      </a:r>
                      <a:endParaRPr lang="en-US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Пиротрикс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Безостый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Опушенные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Красная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2570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Velutinum</a:t>
                      </a:r>
                      <a:endParaRPr lang="en-US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Велитинум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Безостый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Опушенные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Белая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2570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Hostianum</a:t>
                      </a:r>
                      <a:endParaRPr lang="en-US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Гостианум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Остистый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Опушенные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Красная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Белая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2570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Barbarossa</a:t>
                      </a:r>
                      <a:endParaRPr lang="en-US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Барбаросса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Остистый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Опушенные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Красная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Красная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Красное</a:t>
                      </a:r>
                    </a:p>
                  </a:txBody>
                  <a:tcPr marL="6972" marR="6972" marT="6972" marB="6972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05272" y="0"/>
            <a:ext cx="756084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1D1D06"/>
                </a:solidFill>
                <a:effectLst/>
                <a:latin typeface="Arial" pitchFamily="34" charset="0"/>
                <a:cs typeface="Arial" pitchFamily="34" charset="0"/>
              </a:rPr>
              <a:t>РАЗНОВИДНОСТИ МЯГКОЙ ПШЕНИЦЫ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1D1D06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669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673124"/>
              </p:ext>
            </p:extLst>
          </p:nvPr>
        </p:nvGraphicFramePr>
        <p:xfrm>
          <a:off x="179512" y="764700"/>
          <a:ext cx="8784977" cy="5616629"/>
        </p:xfrm>
        <a:graphic>
          <a:graphicData uri="http://schemas.openxmlformats.org/drawingml/2006/table">
            <a:tbl>
              <a:tblPr/>
              <a:tblGrid>
                <a:gridCol w="2325435"/>
                <a:gridCol w="1779964"/>
                <a:gridCol w="1535935"/>
                <a:gridCol w="961753"/>
                <a:gridCol w="1090945"/>
                <a:gridCol w="1090945"/>
              </a:tblGrid>
              <a:tr h="210130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</a:rPr>
                        <a:t>Название разновидности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</a:rPr>
                        <a:t>Остистость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200" dirty="0" err="1">
                          <a:effectLst/>
                        </a:rPr>
                        <a:t>Опушенность</a:t>
                      </a:r>
                      <a:r>
                        <a:rPr lang="ru-RU" sz="1200" dirty="0">
                          <a:effectLst/>
                        </a:rPr>
                        <a:t> колосковых чешуи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Окраска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50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</a:rPr>
                        <a:t>колоса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</a:rPr>
                        <a:t>остей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зерна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58016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</a:rPr>
                        <a:t>Leucurum</a:t>
                      </a:r>
                      <a:endParaRPr lang="en-US" sz="1200">
                        <a:effectLst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</a:rPr>
                        <a:t>Леукурум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Остистый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Не опушенные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Белая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</a:rPr>
                        <a:t>Белая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Белая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58016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</a:rPr>
                        <a:t>Affine</a:t>
                      </a:r>
                      <a:endParaRPr lang="en-US" sz="1200">
                        <a:effectLst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</a:rPr>
                        <a:t>Аффине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Остистый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Не опушенные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Белая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</a:rPr>
                        <a:t>Белая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Красная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58016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</a:rPr>
                        <a:t>Leucomelan</a:t>
                      </a:r>
                      <a:endParaRPr lang="en-US" sz="1200">
                        <a:effectLst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</a:rPr>
                        <a:t>Леукомелан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Остистый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Не опушенные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</a:rPr>
                        <a:t>Белая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</a:rPr>
                        <a:t>Черная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Белая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58016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</a:rPr>
                        <a:t>Reichenbachii</a:t>
                      </a:r>
                      <a:endParaRPr lang="en-US" sz="1200">
                        <a:effectLst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</a:rPr>
                        <a:t>Рейхенбахии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Остистый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Не опушенные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Белая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</a:rPr>
                        <a:t>Черная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</a:rPr>
                        <a:t>Красная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58016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</a:rPr>
                        <a:t>Hordeiforme</a:t>
                      </a:r>
                      <a:endParaRPr lang="en-US" sz="1200">
                        <a:effectLst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</a:rPr>
                        <a:t>Гордеиформе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Остистый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Не опушенные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Красная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Красная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</a:rPr>
                        <a:t>Белая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58016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</a:rPr>
                        <a:t>Erythromelun</a:t>
                      </a:r>
                      <a:endParaRPr lang="en-US" sz="1200">
                        <a:effectLst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</a:rPr>
                        <a:t>Эритромелян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</a:rPr>
                        <a:t>Остистый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Не опушенные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Красная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Черная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</a:rPr>
                        <a:t>Белая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58016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</a:rPr>
                        <a:t>Provinciale</a:t>
                      </a:r>
                      <a:endParaRPr lang="en-US" sz="1200">
                        <a:effectLst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</a:rPr>
                        <a:t>Провинциале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Остистый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Не опушенные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Черная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Черная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</a:rPr>
                        <a:t>Белая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395147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</a:rPr>
                        <a:t>Melanopus</a:t>
                      </a:r>
                      <a:endParaRPr lang="en-US" sz="1200">
                        <a:effectLst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</a:rPr>
                        <a:t>Мелянопус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Остистый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Опушенные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Белая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Черная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</a:rPr>
                        <a:t>Белая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  <a:tr h="395147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1">
                          <a:effectLst/>
                        </a:rPr>
                        <a:t>Coerulescens</a:t>
                      </a:r>
                      <a:endParaRPr lang="en-US" sz="1200">
                        <a:effectLst/>
                      </a:endParaRPr>
                    </a:p>
                    <a:p>
                      <a:pPr algn="ctr" fontAlgn="t"/>
                      <a:r>
                        <a:rPr lang="ru-RU" sz="1200">
                          <a:effectLst/>
                        </a:rPr>
                        <a:t>Церулесценс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Остистый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Опушенные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Черная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>
                          <a:effectLst/>
                        </a:rPr>
                        <a:t>Черная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>
                          <a:effectLst/>
                        </a:rPr>
                        <a:t>Белая</a:t>
                      </a:r>
                    </a:p>
                  </a:txBody>
                  <a:tcPr marL="10343" marR="10343" marT="10343" marB="10343">
                    <a:lnL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C98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E052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63688" y="252954"/>
            <a:ext cx="552412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1D1D06"/>
                </a:solidFill>
                <a:effectLst/>
                <a:latin typeface="Times New Roman" pitchFamily="18" charset="0"/>
                <a:cs typeface="Times New Roman" pitchFamily="18" charset="0"/>
              </a:rPr>
              <a:t>РАЗНОВИДНОСТИ ТВЕРДОЙ ПШЕНИЦЫ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2553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281</Words>
  <Application>Microsoft Office PowerPoint</Application>
  <PresentationFormat>Экран (4:3)</PresentationFormat>
  <Paragraphs>185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Админ</cp:lastModifiedBy>
  <cp:revision>2</cp:revision>
  <dcterms:created xsi:type="dcterms:W3CDTF">2020-11-23T14:56:56Z</dcterms:created>
  <dcterms:modified xsi:type="dcterms:W3CDTF">2020-11-23T15:40:54Z</dcterms:modified>
</cp:coreProperties>
</file>